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</p:sldIdLst>
  <p:sldSz cx="18288000" cy="10287000"/>
  <p:notesSz cx="6858000" cy="9144000"/>
  <p:embeddedFontLst>
    <p:embeddedFont>
      <p:font typeface="Open Sans 2" charset="1" panose="020B0606030504020204"/>
      <p:regular r:id="rId6"/>
    </p:embeddedFont>
    <p:embeddedFont>
      <p:font typeface="Open Sans 2 Bold" charset="1" panose="020B0806030504020204"/>
      <p:regular r:id="rId7"/>
    </p:embeddedFont>
    <p:embeddedFont>
      <p:font typeface="Open Sans 2 Italics" charset="1" panose="020B0606030504020204"/>
      <p:regular r:id="rId8"/>
    </p:embeddedFont>
    <p:embeddedFont>
      <p:font typeface="Open Sans 2 Bold Italics" charset="1" panose="020B08060305040202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Open Sans Light" charset="1" panose="020B0306030504020204"/>
      <p:regular r:id="rId14"/>
    </p:embeddedFont>
    <p:embeddedFont>
      <p:font typeface="Open Sans Light Bold" charset="1" panose="020B0806030504020204"/>
      <p:regular r:id="rId15"/>
    </p:embeddedFont>
    <p:embeddedFont>
      <p:font typeface="Open Sans Light Italics" charset="1" panose="020B0306030504020204"/>
      <p:regular r:id="rId16"/>
    </p:embeddedFont>
    <p:embeddedFont>
      <p:font typeface="Open Sans Light Bold Italics" charset="1" panose="020B0806030504020204"/>
      <p:regular r:id="rId17"/>
    </p:embeddedFont>
    <p:embeddedFont>
      <p:font typeface="Open Sans 1" charset="1" panose="020B0606030504020204"/>
      <p:regular r:id="rId18"/>
    </p:embeddedFont>
    <p:embeddedFont>
      <p:font typeface="Open Sans 1 Bold" charset="1" panose="020B0806030504020204"/>
      <p:regular r:id="rId19"/>
    </p:embeddedFont>
    <p:embeddedFont>
      <p:font typeface="Open Sans 1 Italics" charset="1" panose="020B0606030504020204"/>
      <p:regular r:id="rId20"/>
    </p:embeddedFont>
    <p:embeddedFont>
      <p:font typeface="Open Sans 1 Bold Italics" charset="1" panose="020B0806030504020204"/>
      <p:regular r:id="rId21"/>
    </p:embeddedFon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  <p:embeddedFont>
      <p:font typeface="Canva Sans Italics" charset="1" panose="020B0503030501040103"/>
      <p:regular r:id="rId24"/>
    </p:embeddedFont>
    <p:embeddedFont>
      <p:font typeface="Canva Sans Bold Italics" charset="1" panose="020B08030305010401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36" Target="slides/slide11.xml" Type="http://schemas.openxmlformats.org/officeDocument/2006/relationships/slide"/><Relationship Id="rId37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3077303" y="0"/>
            <a:ext cx="5210697" cy="10287000"/>
          </a:xfrm>
          <a:prstGeom prst="rect">
            <a:avLst/>
          </a:prstGeom>
          <a:solidFill>
            <a:srgbClr val="3E2F5B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4423177" y="8400269"/>
            <a:ext cx="3421562" cy="858031"/>
            <a:chOff x="0" y="0"/>
            <a:chExt cx="4562083" cy="114404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4562083" cy="1144042"/>
              <a:chOff x="0" y="0"/>
              <a:chExt cx="7631998" cy="191389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7631998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7631998">
                    <a:moveTo>
                      <a:pt x="0" y="0"/>
                    </a:moveTo>
                    <a:lnTo>
                      <a:pt x="0" y="1913890"/>
                    </a:lnTo>
                    <a:lnTo>
                      <a:pt x="7631998" y="1913890"/>
                    </a:lnTo>
                    <a:lnTo>
                      <a:pt x="7631998" y="0"/>
                    </a:lnTo>
                    <a:lnTo>
                      <a:pt x="0" y="0"/>
                    </a:lnTo>
                    <a:close/>
                    <a:moveTo>
                      <a:pt x="7571039" y="1852930"/>
                    </a:moveTo>
                    <a:lnTo>
                      <a:pt x="59690" y="1852930"/>
                    </a:lnTo>
                    <a:lnTo>
                      <a:pt x="59690" y="59690"/>
                    </a:lnTo>
                    <a:lnTo>
                      <a:pt x="7571039" y="59690"/>
                    </a:lnTo>
                    <a:lnTo>
                      <a:pt x="7571039" y="185293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821873" y="399925"/>
              <a:ext cx="2918337" cy="3537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57"/>
                </a:lnSpc>
              </a:pPr>
              <a:r>
                <a:rPr lang="en-US" sz="1797">
                  <a:solidFill>
                    <a:srgbClr val="FFFFFF"/>
                  </a:solidFill>
                  <a:latin typeface="Open Sans Light"/>
                </a:rPr>
                <a:t>DECEMBER 7, 2022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1977018"/>
            <a:ext cx="1059644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80"/>
              </a:lnSpc>
            </a:pPr>
            <a:r>
              <a:rPr lang="en-US" sz="6900" spc="-138">
                <a:solidFill>
                  <a:srgbClr val="191919"/>
                </a:solidFill>
                <a:latin typeface="Open Sans Light Bold"/>
              </a:rPr>
              <a:t>AURA Cosmetics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3024768"/>
            <a:ext cx="10540690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17"/>
              </a:lnSpc>
              <a:spcBef>
                <a:spcPct val="0"/>
              </a:spcBef>
            </a:pPr>
            <a:r>
              <a:rPr lang="en-US" sz="4097">
                <a:solidFill>
                  <a:srgbClr val="000000"/>
                </a:solidFill>
                <a:latin typeface="Open Sans Light"/>
              </a:rPr>
              <a:t>INVENTORY MANAGEMENT SYSTEM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677535"/>
            <a:ext cx="5232916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Team Members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Anjali Yamdagni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Aparna Raghavendra Rao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Nirmali Das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Xin Lan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2F5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5831"/>
          <a:stretch>
            <a:fillRect/>
          </a:stretch>
        </p:blipFill>
        <p:spPr>
          <a:xfrm flipH="false" flipV="false" rot="0">
            <a:off x="3627487" y="2240185"/>
            <a:ext cx="13730268" cy="340417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541443" y="6202462"/>
            <a:ext cx="10651779" cy="305583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570865"/>
            <a:ext cx="14431333" cy="1251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FFFFFF"/>
                </a:solidFill>
                <a:latin typeface="Open Sans 1 Bold"/>
              </a:rPr>
              <a:t>What is the best performing product by ranking product based on the number of orders for each product?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4000" t="1420" r="2953" b="0"/>
          <a:stretch>
            <a:fillRect/>
          </a:stretch>
        </p:blipFill>
        <p:spPr>
          <a:xfrm flipH="false" flipV="false" rot="0">
            <a:off x="0" y="0"/>
            <a:ext cx="9874653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478195" y="4261620"/>
            <a:ext cx="6184919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>
                <a:solidFill>
                  <a:srgbClr val="191919"/>
                </a:solidFill>
                <a:latin typeface="Open Sans 1"/>
              </a:rPr>
              <a:t>Thank You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3E2F5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562475"/>
            <a:ext cx="6490894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Open Sans 1"/>
              </a:rPr>
              <a:t>References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8666401" y="3764451"/>
            <a:ext cx="8592899" cy="0"/>
          </a:xfrm>
          <a:prstGeom prst="line">
            <a:avLst/>
          </a:prstGeom>
          <a:ln cap="rnd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8666401" y="6569034"/>
            <a:ext cx="8592899" cy="0"/>
          </a:xfrm>
          <a:prstGeom prst="line">
            <a:avLst/>
          </a:prstGeom>
          <a:ln cap="rnd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8666401" y="1428392"/>
            <a:ext cx="8381037" cy="1819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0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Open Sans 1 Bold"/>
              </a:rPr>
              <a:t>DATE &amp; TIME FUNCTIONS</a:t>
            </a:r>
            <a:r>
              <a:rPr lang="en-US" sz="2600">
                <a:solidFill>
                  <a:srgbClr val="FFFFFF"/>
                </a:solidFill>
                <a:latin typeface="Open Sans 1"/>
              </a:rPr>
              <a:t> </a:t>
            </a:r>
            <a:r>
              <a:rPr lang="en-US" sz="2600">
                <a:solidFill>
                  <a:srgbClr val="FFFFFF"/>
                </a:solidFill>
                <a:latin typeface="Open Sans 1"/>
              </a:rPr>
              <a:t>https://learn.microsoft.com/en-us/sql/t-sql/functions/date-and-time-data-types-and-functions-transact-sql?view=sql-server-ver16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66401" y="4690175"/>
            <a:ext cx="8381037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Open Sans 1 Bold"/>
              </a:rPr>
              <a:t>SAMPLE DATA MOCKUP</a:t>
            </a:r>
          </a:p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Open Sans 1 Bold"/>
              </a:rPr>
              <a:t>       </a:t>
            </a:r>
            <a:r>
              <a:rPr lang="en-US" sz="2600">
                <a:solidFill>
                  <a:srgbClr val="FFFFFF"/>
                </a:solidFill>
                <a:latin typeface="Open Sans 1"/>
              </a:rPr>
              <a:t>https://mockaroo.com/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66401" y="7266159"/>
            <a:ext cx="8381037" cy="136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Open Sans 1 Bold"/>
              </a:rPr>
              <a:t>Textbook</a:t>
            </a:r>
          </a:p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Open Sans 1 Bold"/>
              </a:rPr>
              <a:t>      </a:t>
            </a:r>
            <a:r>
              <a:rPr lang="en-US" sz="2600">
                <a:solidFill>
                  <a:srgbClr val="FFFFFF"/>
                </a:solidFill>
                <a:latin typeface="Open Sans 1"/>
              </a:rPr>
              <a:t>Jeffrey A. Hoffer, V. Ramesh, Heikki Topi - Modern    Database Management-Pearson (2017)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42002" t="11836" r="0" b="3355"/>
          <a:stretch>
            <a:fillRect/>
          </a:stretch>
        </p:blipFill>
        <p:spPr>
          <a:xfrm flipH="false" flipV="false" rot="0">
            <a:off x="7735605" y="0"/>
            <a:ext cx="10552395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0" y="0"/>
            <a:ext cx="7735605" cy="10287000"/>
          </a:xfrm>
          <a:prstGeom prst="rect">
            <a:avLst/>
          </a:prstGeom>
          <a:solidFill>
            <a:srgbClr val="F8F6F3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028700" y="842765"/>
            <a:ext cx="381000" cy="381000"/>
            <a:chOff x="0" y="0"/>
            <a:chExt cx="508000" cy="50800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56351" y="56351"/>
              <a:ext cx="395299" cy="395299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3E2F5B"/>
              </a:solidFill>
            </p:spPr>
          </p:sp>
        </p:grpSp>
        <p:grpSp>
          <p:nvGrpSpPr>
            <p:cNvPr name="Group 7" id="7"/>
            <p:cNvGrpSpPr>
              <a:grpSpLocks noChangeAspect="true"/>
            </p:cNvGrpSpPr>
            <p:nvPr/>
          </p:nvGrpSpPr>
          <p:grpSpPr>
            <a:xfrm rot="0">
              <a:off x="0" y="0"/>
              <a:ext cx="508000" cy="508000"/>
              <a:chOff x="-2540" y="-2540"/>
              <a:chExt cx="6355080" cy="635508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r="r" b="b" t="t" l="l"/>
                <a:pathLst>
                  <a:path h="6355080" w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3E2F5B"/>
              </a:solidFill>
            </p:spPr>
          </p:sp>
        </p:grpSp>
      </p:grpSp>
      <p:grpSp>
        <p:nvGrpSpPr>
          <p:cNvPr name="Group 9" id="9"/>
          <p:cNvGrpSpPr/>
          <p:nvPr/>
        </p:nvGrpSpPr>
        <p:grpSpPr>
          <a:xfrm rot="0">
            <a:off x="1210837" y="4057135"/>
            <a:ext cx="381000" cy="381000"/>
            <a:chOff x="0" y="0"/>
            <a:chExt cx="508000" cy="508000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56351" y="56351"/>
              <a:ext cx="395299" cy="395299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3E2F5B"/>
              </a:solidFill>
            </p:spPr>
          </p:sp>
        </p:grpSp>
        <p:grpSp>
          <p:nvGrpSpPr>
            <p:cNvPr name="Group 12" id="12"/>
            <p:cNvGrpSpPr>
              <a:grpSpLocks noChangeAspect="true"/>
            </p:cNvGrpSpPr>
            <p:nvPr/>
          </p:nvGrpSpPr>
          <p:grpSpPr>
            <a:xfrm rot="0">
              <a:off x="0" y="0"/>
              <a:ext cx="508000" cy="508000"/>
              <a:chOff x="-2540" y="-2540"/>
              <a:chExt cx="6355080" cy="6355080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r="r" b="b" t="t" l="l"/>
                <a:pathLst>
                  <a:path h="6355080" w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3E2F5B"/>
              </a:solidFill>
            </p:spPr>
          </p:sp>
        </p:grpSp>
      </p:grpSp>
      <p:sp>
        <p:nvSpPr>
          <p:cNvPr name="TextBox 14" id="14"/>
          <p:cNvSpPr txBox="true"/>
          <p:nvPr/>
        </p:nvSpPr>
        <p:spPr>
          <a:xfrm rot="0">
            <a:off x="8163993" y="3976223"/>
            <a:ext cx="10124007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248"/>
              </a:lnSpc>
            </a:pPr>
            <a:r>
              <a:rPr lang="en-US" sz="8540">
                <a:solidFill>
                  <a:srgbClr val="FFFFFF"/>
                </a:solidFill>
                <a:latin typeface="Open Sans 1 Bold"/>
              </a:rPr>
              <a:t>About our System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213604" y="631945"/>
            <a:ext cx="4519628" cy="2328545"/>
            <a:chOff x="0" y="0"/>
            <a:chExt cx="6026171" cy="3104727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28575"/>
              <a:ext cx="6026171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50"/>
                </a:lnSpc>
              </a:pPr>
              <a:r>
                <a:rPr lang="en-US" sz="2500" spc="-75">
                  <a:solidFill>
                    <a:srgbClr val="191919"/>
                  </a:solidFill>
                  <a:latin typeface="Open Sans 2 Bold"/>
                </a:rPr>
                <a:t>Overview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697230"/>
              <a:ext cx="6026171" cy="24074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191919"/>
                  </a:solidFill>
                  <a:latin typeface="Open Sans 1"/>
                </a:rPr>
                <a:t>Emerging brand looking to meet their customer needs by scaling up manufacturing &amp; distribution systems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395740" y="3637160"/>
            <a:ext cx="4519628" cy="4157345"/>
            <a:chOff x="0" y="0"/>
            <a:chExt cx="6026171" cy="5543127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28575"/>
              <a:ext cx="6026171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50"/>
                </a:lnSpc>
              </a:pPr>
              <a:r>
                <a:rPr lang="en-US" sz="2500" spc="-75">
                  <a:solidFill>
                    <a:srgbClr val="191919"/>
                  </a:solidFill>
                  <a:latin typeface="Open Sans 2 Bold"/>
                </a:rPr>
                <a:t>Data Sources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697230"/>
              <a:ext cx="6026171" cy="48458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191919"/>
                  </a:solidFill>
                  <a:latin typeface="Open Sans 1"/>
                </a:rPr>
                <a:t>-Inventory File containing details about quantity of product</a:t>
              </a:r>
            </a:p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191919"/>
                  </a:solidFill>
                  <a:latin typeface="Open Sans 1"/>
                </a:rPr>
                <a:t>-Order and Invoice Information</a:t>
              </a:r>
            </a:p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191919"/>
                  </a:solidFill>
                  <a:latin typeface="Open Sans 1"/>
                </a:rPr>
                <a:t>-Customer information shared via files generated by hypothetical data partners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8605400"/>
            <a:ext cx="381000" cy="381000"/>
            <a:chOff x="0" y="0"/>
            <a:chExt cx="508000" cy="508000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56351" y="56351"/>
              <a:ext cx="395299" cy="395299"/>
              <a:chOff x="0" y="0"/>
              <a:chExt cx="6350000" cy="6350000"/>
            </a:xfrm>
          </p:grpSpPr>
          <p:sp>
            <p:nvSpPr>
              <p:cNvPr name="Freeform 23" id="2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3E2F5B"/>
              </a:solidFill>
            </p:spPr>
          </p:sp>
        </p:grpSp>
        <p:grpSp>
          <p:nvGrpSpPr>
            <p:cNvPr name="Group 24" id="24"/>
            <p:cNvGrpSpPr>
              <a:grpSpLocks noChangeAspect="true"/>
            </p:cNvGrpSpPr>
            <p:nvPr/>
          </p:nvGrpSpPr>
          <p:grpSpPr>
            <a:xfrm rot="0">
              <a:off x="0" y="0"/>
              <a:ext cx="508000" cy="508000"/>
              <a:chOff x="-2540" y="-2540"/>
              <a:chExt cx="6355080" cy="6355080"/>
            </a:xfrm>
          </p:grpSpPr>
          <p:sp>
            <p:nvSpPr>
              <p:cNvPr name="Freeform 25" id="25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r="r" b="b" t="t" l="l"/>
                <a:pathLst>
                  <a:path h="6355080" w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3E2F5B"/>
              </a:solidFill>
            </p:spPr>
          </p:sp>
        </p:grpSp>
      </p:grpSp>
      <p:grpSp>
        <p:nvGrpSpPr>
          <p:cNvPr name="Group 26" id="26"/>
          <p:cNvGrpSpPr/>
          <p:nvPr/>
        </p:nvGrpSpPr>
        <p:grpSpPr>
          <a:xfrm rot="0">
            <a:off x="2213604" y="8394580"/>
            <a:ext cx="4519628" cy="1414145"/>
            <a:chOff x="0" y="0"/>
            <a:chExt cx="6026171" cy="1885527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-28575"/>
              <a:ext cx="6026171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50"/>
                </a:lnSpc>
              </a:pPr>
              <a:r>
                <a:rPr lang="en-US" sz="2500" spc="-75">
                  <a:solidFill>
                    <a:srgbClr val="191919"/>
                  </a:solidFill>
                  <a:latin typeface="Open Sans 2 Bold"/>
                </a:rPr>
                <a:t>End Users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697230"/>
              <a:ext cx="6026171" cy="11882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191919"/>
                  </a:solidFill>
                  <a:latin typeface="Open Sans 1"/>
                </a:rPr>
                <a:t>-Executive Members at firm</a:t>
              </a:r>
            </a:p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191919"/>
                  </a:solidFill>
                  <a:latin typeface="Open Sans 1"/>
                </a:rPr>
                <a:t>-Line Managers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893525" cy="10287000"/>
          </a:xfrm>
          <a:prstGeom prst="rect">
            <a:avLst/>
          </a:prstGeom>
          <a:solidFill>
            <a:srgbClr val="F8F6F3"/>
          </a:solidFill>
        </p:spPr>
      </p:sp>
      <p:sp>
        <p:nvSpPr>
          <p:cNvPr name="AutoShape 3" id="3"/>
          <p:cNvSpPr/>
          <p:nvPr/>
        </p:nvSpPr>
        <p:spPr>
          <a:xfrm rot="0">
            <a:off x="0" y="0"/>
            <a:ext cx="6893525" cy="3810000"/>
          </a:xfrm>
          <a:prstGeom prst="rect">
            <a:avLst/>
          </a:prstGeom>
          <a:solidFill>
            <a:srgbClr val="3E2F5B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713022" y="649287"/>
            <a:ext cx="5467482" cy="1980566"/>
            <a:chOff x="0" y="0"/>
            <a:chExt cx="7289975" cy="264075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8575"/>
              <a:ext cx="7289975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50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68655"/>
              <a:ext cx="7289975" cy="1972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019"/>
                </a:lnSpc>
                <a:spcBef>
                  <a:spcPct val="0"/>
                </a:spcBef>
              </a:pPr>
              <a:r>
                <a:rPr lang="en-US" sz="4299">
                  <a:solidFill>
                    <a:srgbClr val="FFFFFF"/>
                  </a:solidFill>
                  <a:latin typeface="Open Sans 1"/>
                </a:rPr>
                <a:t>Mission Statement &amp; Objective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8666401" y="3431027"/>
            <a:ext cx="8592899" cy="0"/>
          </a:xfrm>
          <a:prstGeom prst="line">
            <a:avLst/>
          </a:prstGeom>
          <a:ln cap="rnd" w="9525">
            <a:solidFill>
              <a:srgbClr val="3E2F5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8666401" y="929640"/>
            <a:ext cx="8381037" cy="136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191919"/>
                </a:solidFill>
                <a:latin typeface="Open Sans 1"/>
              </a:rPr>
              <a:t>Managing Inventory for timely fulfillment of orders, replenishment of the stocks to attain higher customer satisfaction and profits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66401" y="4414553"/>
            <a:ext cx="9096183" cy="4422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50"/>
              </a:lnSpc>
            </a:pPr>
          </a:p>
          <a:p>
            <a:pPr marL="609239" indent="-304619" lvl="1">
              <a:lnSpc>
                <a:spcPts val="3950"/>
              </a:lnSpc>
              <a:buFont typeface="Arial"/>
              <a:buChar char="•"/>
            </a:pPr>
            <a:r>
              <a:rPr lang="en-US" sz="2821">
                <a:solidFill>
                  <a:srgbClr val="191919"/>
                </a:solidFill>
                <a:latin typeface="Open Sans 1"/>
              </a:rPr>
              <a:t>To provide accurate data to analyze product performance &amp; other metrics like sales trends</a:t>
            </a:r>
          </a:p>
          <a:p>
            <a:pPr marL="609239" indent="-304619" lvl="1">
              <a:lnSpc>
                <a:spcPts val="3950"/>
              </a:lnSpc>
              <a:buFont typeface="Arial"/>
              <a:buChar char="•"/>
            </a:pPr>
            <a:r>
              <a:rPr lang="en-US" sz="2821">
                <a:solidFill>
                  <a:srgbClr val="191919"/>
                </a:solidFill>
                <a:latin typeface="Open Sans 1"/>
              </a:rPr>
              <a:t>Maintaining a record of goods returned to keep a check on quality control and maximize customer satisfaction</a:t>
            </a:r>
          </a:p>
          <a:p>
            <a:pPr marL="609239" indent="-304619" lvl="1">
              <a:lnSpc>
                <a:spcPts val="3950"/>
              </a:lnSpc>
              <a:buFont typeface="Arial"/>
              <a:buChar char="•"/>
            </a:pPr>
            <a:r>
              <a:rPr lang="en-US" sz="2821">
                <a:solidFill>
                  <a:srgbClr val="191919"/>
                </a:solidFill>
                <a:latin typeface="Open Sans 1"/>
              </a:rPr>
              <a:t>To provide customer insights to the management to make executive decisions</a:t>
            </a:r>
          </a:p>
          <a:p>
            <a:pPr marL="609239" indent="-304619" lvl="1">
              <a:lnSpc>
                <a:spcPts val="3950"/>
              </a:lnSpc>
              <a:spcBef>
                <a:spcPct val="0"/>
              </a:spcBef>
              <a:buFont typeface="Arial"/>
              <a:buChar char="•"/>
            </a:pPr>
            <a:r>
              <a:rPr lang="en-US" sz="2821">
                <a:solidFill>
                  <a:srgbClr val="191919"/>
                </a:solidFill>
                <a:latin typeface="Open Sans 1"/>
              </a:rPr>
              <a:t>Keeping a track of the orders to analyze demand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329222" y="258381"/>
            <a:ext cx="12249254" cy="977023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31749" y="3276159"/>
            <a:ext cx="4138961" cy="2646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0"/>
              </a:lnSpc>
            </a:pPr>
            <a:r>
              <a:rPr lang="en-US" sz="5400">
                <a:solidFill>
                  <a:srgbClr val="191919"/>
                </a:solidFill>
                <a:latin typeface="Open Sans 1 Bold"/>
              </a:rPr>
              <a:t>Conceptual</a:t>
            </a:r>
          </a:p>
          <a:p>
            <a:pPr>
              <a:lnSpc>
                <a:spcPts val="7020"/>
              </a:lnSpc>
            </a:pPr>
            <a:r>
              <a:rPr lang="en-US" sz="5400">
                <a:solidFill>
                  <a:srgbClr val="191919"/>
                </a:solidFill>
                <a:latin typeface="Open Sans 1 Bold"/>
              </a:rPr>
              <a:t>Database Design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64731" y="2926909"/>
            <a:ext cx="4519628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250"/>
              </a:lnSpc>
            </a:pPr>
            <a:r>
              <a:rPr lang="en-US" sz="2500" spc="-75">
                <a:solidFill>
                  <a:srgbClr val="000000"/>
                </a:solidFill>
                <a:latin typeface="Open Sans 2 Bold"/>
              </a:rPr>
              <a:t>01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8675" y="3329223"/>
            <a:ext cx="4557132" cy="2646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0"/>
              </a:lnSpc>
            </a:pPr>
            <a:r>
              <a:rPr lang="en-US" sz="5400">
                <a:solidFill>
                  <a:srgbClr val="191919"/>
                </a:solidFill>
                <a:latin typeface="Open Sans 1 Bold"/>
              </a:rPr>
              <a:t>Logical</a:t>
            </a:r>
          </a:p>
          <a:p>
            <a:pPr>
              <a:lnSpc>
                <a:spcPts val="7020"/>
              </a:lnSpc>
            </a:pPr>
            <a:r>
              <a:rPr lang="en-US" sz="5400">
                <a:solidFill>
                  <a:srgbClr val="191919"/>
                </a:solidFill>
                <a:latin typeface="Open Sans 1 Bold"/>
              </a:rPr>
              <a:t>Database</a:t>
            </a:r>
          </a:p>
          <a:p>
            <a:pPr>
              <a:lnSpc>
                <a:spcPts val="7020"/>
              </a:lnSpc>
            </a:pPr>
            <a:r>
              <a:rPr lang="en-US" sz="5400">
                <a:solidFill>
                  <a:srgbClr val="191919"/>
                </a:solidFill>
                <a:latin typeface="Open Sans 1 Bold"/>
              </a:rPr>
              <a:t>Design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724814" y="662179"/>
            <a:ext cx="13841145" cy="8596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96572" indent="-248286" lvl="1">
              <a:lnSpc>
                <a:spcPts val="4899"/>
              </a:lnSpc>
              <a:buFont typeface="Arial"/>
              <a:buChar char="•"/>
            </a:pPr>
            <a:r>
              <a:rPr lang="en-US" sz="2300">
                <a:solidFill>
                  <a:srgbClr val="191919"/>
                </a:solidFill>
                <a:latin typeface="Open Sans 1"/>
              </a:rPr>
              <a:t>Product (</a:t>
            </a:r>
            <a:r>
              <a:rPr lang="en-US" sz="2300" u="sng">
                <a:solidFill>
                  <a:srgbClr val="191919"/>
                </a:solidFill>
                <a:latin typeface="Open Sans 1 Bold"/>
              </a:rPr>
              <a:t>productId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, productName, productDesc, productPrice)</a:t>
            </a:r>
          </a:p>
          <a:p>
            <a:pPr marL="496572" indent="-248286" lvl="1">
              <a:lnSpc>
                <a:spcPts val="4899"/>
              </a:lnSpc>
              <a:buFont typeface="Arial"/>
              <a:buChar char="•"/>
            </a:pPr>
            <a:r>
              <a:rPr lang="en-US" sz="2300">
                <a:solidFill>
                  <a:srgbClr val="191919"/>
                </a:solidFill>
                <a:latin typeface="Open Sans 1"/>
              </a:rPr>
              <a:t>Customer (</a:t>
            </a:r>
            <a:r>
              <a:rPr lang="en-US" sz="2300" u="sng">
                <a:solidFill>
                  <a:srgbClr val="191919"/>
                </a:solidFill>
                <a:latin typeface="Open Sans 1 Bold"/>
              </a:rPr>
              <a:t>customerId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, customerFirstName, customerMiddleName, customerLastName, 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customerType, customerAddressLn1, customerAddressLn2, customerCity, customerState, customerZip, customerPhNo)</a:t>
            </a:r>
          </a:p>
          <a:p>
            <a:pPr marL="496572" indent="-248286" lvl="1">
              <a:lnSpc>
                <a:spcPts val="4899"/>
              </a:lnSpc>
              <a:buFont typeface="Arial"/>
              <a:buChar char="•"/>
            </a:pPr>
            <a:r>
              <a:rPr lang="en-US" sz="2300">
                <a:solidFill>
                  <a:srgbClr val="191919"/>
                </a:solidFill>
                <a:latin typeface="Open Sans 1"/>
              </a:rPr>
              <a:t>Order (</a:t>
            </a:r>
            <a:r>
              <a:rPr lang="en-US" sz="2300" u="sng">
                <a:solidFill>
                  <a:srgbClr val="191919"/>
                </a:solidFill>
                <a:latin typeface="Open Sans 1 Bold"/>
              </a:rPr>
              <a:t>orderId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, orderDate, orderQuantity,</a:t>
            </a:r>
            <a:r>
              <a:rPr lang="en-US" sz="2300">
                <a:solidFill>
                  <a:srgbClr val="191919"/>
                </a:solidFill>
                <a:latin typeface="Open Sans 1 Italics"/>
              </a:rPr>
              <a:t>customerId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)</a:t>
            </a:r>
          </a:p>
          <a:p>
            <a:pPr marL="496572" indent="-248286" lvl="1">
              <a:lnSpc>
                <a:spcPts val="4899"/>
              </a:lnSpc>
              <a:buFont typeface="Arial"/>
              <a:buChar char="•"/>
            </a:pPr>
            <a:r>
              <a:rPr lang="en-US" sz="2300">
                <a:solidFill>
                  <a:srgbClr val="191919"/>
                </a:solidFill>
                <a:latin typeface="Open Sans 1"/>
              </a:rPr>
              <a:t>Invoice (</a:t>
            </a:r>
            <a:r>
              <a:rPr lang="en-US" sz="2300" u="sng">
                <a:solidFill>
                  <a:srgbClr val="191919"/>
                </a:solidFill>
                <a:latin typeface="Open Sans 1 Bold"/>
              </a:rPr>
              <a:t>invoiceNumber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, invoicePaymentMethod, invoiceDiscount, </a:t>
            </a:r>
            <a:r>
              <a:rPr lang="en-US" sz="2300">
                <a:solidFill>
                  <a:srgbClr val="191919"/>
                </a:solidFill>
                <a:latin typeface="Open Sans 1 Italics"/>
              </a:rPr>
              <a:t>orderId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)</a:t>
            </a:r>
          </a:p>
          <a:p>
            <a:pPr marL="496572" indent="-248286" lvl="1">
              <a:lnSpc>
                <a:spcPts val="4899"/>
              </a:lnSpc>
              <a:buFont typeface="Arial"/>
              <a:buChar char="•"/>
            </a:pPr>
            <a:r>
              <a:rPr lang="en-US" sz="2300">
                <a:solidFill>
                  <a:srgbClr val="191919"/>
                </a:solidFill>
                <a:latin typeface="Open Sans 1"/>
              </a:rPr>
              <a:t>Inventory (</a:t>
            </a:r>
            <a:r>
              <a:rPr lang="en-US" sz="2300" u="sng">
                <a:solidFill>
                  <a:srgbClr val="191919"/>
                </a:solidFill>
                <a:latin typeface="Open Sans 1 Bold"/>
              </a:rPr>
              <a:t>inventoryDate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, </a:t>
            </a:r>
            <a:r>
              <a:rPr lang="en-US" sz="2300" u="sng">
                <a:solidFill>
                  <a:srgbClr val="191919"/>
                </a:solidFill>
                <a:latin typeface="Open Sans 1 Bold Italics"/>
              </a:rPr>
              <a:t>productId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, inventoryBeginningQuantity, inventoryEndingQuantity, 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inventoryReturns)</a:t>
            </a:r>
          </a:p>
          <a:p>
            <a:pPr marL="496572" indent="-248286" lvl="1">
              <a:lnSpc>
                <a:spcPts val="4899"/>
              </a:lnSpc>
              <a:buFont typeface="Arial"/>
              <a:buChar char="•"/>
            </a:pPr>
            <a:r>
              <a:rPr lang="en-US" sz="2300">
                <a:solidFill>
                  <a:srgbClr val="191919"/>
                </a:solidFill>
                <a:latin typeface="Open Sans 1"/>
              </a:rPr>
              <a:t>TimeSeed</a:t>
            </a:r>
            <a:r>
              <a:rPr lang="en-US" sz="2300">
                <a:solidFill>
                  <a:srgbClr val="191919"/>
                </a:solidFill>
                <a:latin typeface="Open Sans 1 Bold"/>
              </a:rPr>
              <a:t> 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(</a:t>
            </a:r>
            <a:r>
              <a:rPr lang="en-US" sz="2300" u="sng">
                <a:solidFill>
                  <a:srgbClr val="191919"/>
                </a:solidFill>
                <a:latin typeface="Open Sans 1 Bold"/>
              </a:rPr>
              <a:t>timeSeedId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, timeSeedDate)</a:t>
            </a:r>
          </a:p>
          <a:p>
            <a:pPr marL="496572" indent="-248286" lvl="1">
              <a:lnSpc>
                <a:spcPts val="4899"/>
              </a:lnSpc>
              <a:buFont typeface="Arial"/>
              <a:buChar char="•"/>
            </a:pPr>
            <a:r>
              <a:rPr lang="en-US" sz="2300">
                <a:solidFill>
                  <a:srgbClr val="191919"/>
                </a:solidFill>
                <a:latin typeface="Open Sans 1"/>
              </a:rPr>
              <a:t>TimePeriod (</a:t>
            </a:r>
            <a:r>
              <a:rPr lang="en-US" sz="2300" u="sng">
                <a:solidFill>
                  <a:srgbClr val="191919"/>
                </a:solidFill>
                <a:latin typeface="Open Sans 1 Bold"/>
              </a:rPr>
              <a:t>timePeriodId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, timePeriodName, timePeriodBucketName, timePeriodStartDate, timePeriodEndDate)</a:t>
            </a:r>
          </a:p>
          <a:p>
            <a:pPr marL="496572" indent="-248286" lvl="1">
              <a:lnSpc>
                <a:spcPts val="4899"/>
              </a:lnSpc>
              <a:buFont typeface="Arial"/>
              <a:buChar char="•"/>
            </a:pPr>
            <a:r>
              <a:rPr lang="en-US" sz="2300">
                <a:solidFill>
                  <a:srgbClr val="191919"/>
                </a:solidFill>
                <a:latin typeface="Open Sans 1"/>
              </a:rPr>
              <a:t>Within (</a:t>
            </a:r>
            <a:r>
              <a:rPr lang="en-US" sz="2300" u="sng">
                <a:solidFill>
                  <a:srgbClr val="191919"/>
                </a:solidFill>
                <a:latin typeface="Open Sans 1 Bold Italics"/>
              </a:rPr>
              <a:t>orderId, timePeriodId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)</a:t>
            </a:r>
          </a:p>
          <a:p>
            <a:pPr marL="496572" indent="-248286" lvl="1">
              <a:lnSpc>
                <a:spcPts val="4899"/>
              </a:lnSpc>
              <a:buFont typeface="Arial"/>
              <a:buChar char="•"/>
            </a:pPr>
            <a:r>
              <a:rPr lang="en-US" sz="2300">
                <a:solidFill>
                  <a:srgbClr val="191919"/>
                </a:solidFill>
                <a:latin typeface="Open Sans 1"/>
              </a:rPr>
              <a:t>Between (</a:t>
            </a:r>
            <a:r>
              <a:rPr lang="en-US" sz="2300" u="sng">
                <a:solidFill>
                  <a:srgbClr val="191919"/>
                </a:solidFill>
                <a:latin typeface="Open Sans 1 Bold Italics"/>
              </a:rPr>
              <a:t>inventoryDate,ProductId timePeriodId</a:t>
            </a:r>
            <a:r>
              <a:rPr lang="en-US" sz="2300">
                <a:solidFill>
                  <a:srgbClr val="191919"/>
                </a:solidFill>
                <a:latin typeface="Open Sans 1"/>
              </a:rPr>
              <a:t>)</a:t>
            </a:r>
          </a:p>
          <a:p>
            <a:pPr marL="496572" indent="-248286" lvl="1">
              <a:lnSpc>
                <a:spcPts val="4899"/>
              </a:lnSpc>
              <a:buFont typeface="Arial"/>
              <a:buChar char="•"/>
            </a:pPr>
            <a:r>
              <a:rPr lang="en-US" sz="2300">
                <a:solidFill>
                  <a:srgbClr val="191919"/>
                </a:solidFill>
                <a:latin typeface="Open Sans 1"/>
              </a:rPr>
              <a:t>Contain (</a:t>
            </a:r>
            <a:r>
              <a:rPr lang="en-US" sz="2300" u="sng">
                <a:solidFill>
                  <a:srgbClr val="191919"/>
                </a:solidFill>
                <a:latin typeface="Open Sans 1 Bold Italics"/>
              </a:rPr>
              <a:t>productId,orderId)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64731" y="2926909"/>
            <a:ext cx="4519628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250"/>
              </a:lnSpc>
            </a:pPr>
            <a:r>
              <a:rPr lang="en-US" sz="2500" spc="-75">
                <a:solidFill>
                  <a:srgbClr val="000000"/>
                </a:solidFill>
                <a:latin typeface="Open Sans 2 Bold"/>
              </a:rPr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1394475" y="0"/>
            <a:ext cx="6893525" cy="10287000"/>
          </a:xfrm>
          <a:prstGeom prst="rect">
            <a:avLst/>
          </a:prstGeom>
          <a:solidFill>
            <a:srgbClr val="F8F6F3"/>
          </a:solidFill>
        </p:spPr>
      </p:sp>
      <p:sp>
        <p:nvSpPr>
          <p:cNvPr name="AutoShape 3" id="3"/>
          <p:cNvSpPr/>
          <p:nvPr/>
        </p:nvSpPr>
        <p:spPr>
          <a:xfrm rot="0">
            <a:off x="11394475" y="0"/>
            <a:ext cx="6893525" cy="3810000"/>
          </a:xfrm>
          <a:prstGeom prst="rect">
            <a:avLst/>
          </a:prstGeom>
          <a:solidFill>
            <a:srgbClr val="3E2F5B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2581424" y="609477"/>
            <a:ext cx="4519628" cy="2742566"/>
            <a:chOff x="0" y="0"/>
            <a:chExt cx="6026171" cy="365675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8575"/>
              <a:ext cx="6026171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50"/>
                </a:lnSpc>
              </a:pPr>
              <a:r>
                <a:rPr lang="en-US" sz="2500" spc="-75">
                  <a:solidFill>
                    <a:srgbClr val="FFFFFF"/>
                  </a:solidFill>
                  <a:latin typeface="Open Sans 2 Bold"/>
                </a:rPr>
                <a:t>03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68655"/>
              <a:ext cx="6026171" cy="2988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019"/>
                </a:lnSpc>
              </a:pPr>
              <a:r>
                <a:rPr lang="en-US" sz="4299">
                  <a:solidFill>
                    <a:srgbClr val="FFFFFF"/>
                  </a:solidFill>
                  <a:latin typeface="Open Sans 1"/>
                </a:rPr>
                <a:t>Physical Database </a:t>
              </a:r>
            </a:p>
            <a:p>
              <a:pPr>
                <a:lnSpc>
                  <a:spcPts val="6019"/>
                </a:lnSpc>
                <a:spcBef>
                  <a:spcPct val="0"/>
                </a:spcBef>
              </a:pPr>
              <a:r>
                <a:rPr lang="en-US" sz="4299">
                  <a:solidFill>
                    <a:srgbClr val="FFFFFF"/>
                  </a:solidFill>
                  <a:latin typeface="Open Sans 1"/>
                </a:rPr>
                <a:t>Design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2083532"/>
            <a:ext cx="9843166" cy="5951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75"/>
              </a:lnSpc>
            </a:pPr>
            <a:r>
              <a:rPr lang="en-US" sz="3053">
                <a:solidFill>
                  <a:srgbClr val="191919"/>
                </a:solidFill>
                <a:latin typeface="Open Sans 1 Bold"/>
              </a:rPr>
              <a:t>CREATE TABLE</a:t>
            </a:r>
            <a:r>
              <a:rPr lang="en-US" sz="3053">
                <a:solidFill>
                  <a:srgbClr val="191919"/>
                </a:solidFill>
                <a:latin typeface="Open Sans 1"/>
              </a:rPr>
              <a:t> [AuraCosmetics.Order] (</a:t>
            </a:r>
          </a:p>
          <a:p>
            <a:pPr>
              <a:lnSpc>
                <a:spcPts val="4275"/>
              </a:lnSpc>
            </a:pPr>
            <a:r>
              <a:rPr lang="en-US" sz="3053">
                <a:solidFill>
                  <a:srgbClr val="191919"/>
                </a:solidFill>
                <a:latin typeface="Open Sans 1"/>
              </a:rPr>
              <a:t>orderId VARCHAR (20) NOT NULL,</a:t>
            </a:r>
          </a:p>
          <a:p>
            <a:pPr>
              <a:lnSpc>
                <a:spcPts val="4275"/>
              </a:lnSpc>
            </a:pPr>
            <a:r>
              <a:rPr lang="en-US" sz="3053">
                <a:solidFill>
                  <a:srgbClr val="191919"/>
                </a:solidFill>
                <a:latin typeface="Open Sans 1"/>
              </a:rPr>
              <a:t>orderDate DATE,</a:t>
            </a:r>
          </a:p>
          <a:p>
            <a:pPr>
              <a:lnSpc>
                <a:spcPts val="4275"/>
              </a:lnSpc>
            </a:pPr>
            <a:r>
              <a:rPr lang="en-US" sz="3053">
                <a:solidFill>
                  <a:srgbClr val="191919"/>
                </a:solidFill>
                <a:latin typeface="Open Sans 1"/>
              </a:rPr>
              <a:t>orderQuantity INTEGER,</a:t>
            </a:r>
          </a:p>
          <a:p>
            <a:pPr>
              <a:lnSpc>
                <a:spcPts val="4275"/>
              </a:lnSpc>
            </a:pPr>
            <a:r>
              <a:rPr lang="en-US" sz="3053">
                <a:solidFill>
                  <a:srgbClr val="191919"/>
                </a:solidFill>
                <a:latin typeface="Open Sans 1"/>
              </a:rPr>
              <a:t>customerId CHAR(11) NOT NULL,</a:t>
            </a:r>
          </a:p>
          <a:p>
            <a:pPr>
              <a:lnSpc>
                <a:spcPts val="4275"/>
              </a:lnSpc>
            </a:pPr>
            <a:r>
              <a:rPr lang="en-US" sz="3053">
                <a:solidFill>
                  <a:srgbClr val="191919"/>
                </a:solidFill>
                <a:latin typeface="Open Sans 1 Bold"/>
              </a:rPr>
              <a:t>CONSTRAINT</a:t>
            </a:r>
            <a:r>
              <a:rPr lang="en-US" sz="3053">
                <a:solidFill>
                  <a:srgbClr val="191919"/>
                </a:solidFill>
                <a:latin typeface="Open Sans 1"/>
              </a:rPr>
              <a:t> pk_order_orderId PRIMARY KEY (orderId),</a:t>
            </a:r>
          </a:p>
          <a:p>
            <a:pPr>
              <a:lnSpc>
                <a:spcPts val="4275"/>
              </a:lnSpc>
            </a:pPr>
            <a:r>
              <a:rPr lang="en-US" sz="3053">
                <a:solidFill>
                  <a:srgbClr val="191919"/>
                </a:solidFill>
                <a:latin typeface="Open Sans 1 Bold"/>
              </a:rPr>
              <a:t>CONSTRAINT </a:t>
            </a:r>
            <a:r>
              <a:rPr lang="en-US" sz="3053">
                <a:solidFill>
                  <a:srgbClr val="191919"/>
                </a:solidFill>
                <a:latin typeface="Open Sans 1"/>
              </a:rPr>
              <a:t>fk_order_customerId FOREIGN KEY (customerId)</a:t>
            </a:r>
          </a:p>
          <a:p>
            <a:pPr>
              <a:lnSpc>
                <a:spcPts val="4275"/>
              </a:lnSpc>
            </a:pPr>
            <a:r>
              <a:rPr lang="en-US" sz="3053">
                <a:solidFill>
                  <a:srgbClr val="191919"/>
                </a:solidFill>
                <a:latin typeface="Open Sans 1 Bold"/>
              </a:rPr>
              <a:t>REFERENCES</a:t>
            </a:r>
            <a:r>
              <a:rPr lang="en-US" sz="3053">
                <a:solidFill>
                  <a:srgbClr val="191919"/>
                </a:solidFill>
                <a:latin typeface="Open Sans 1"/>
              </a:rPr>
              <a:t> [AuraCosmetics.Customer] (customerId)</a:t>
            </a:r>
          </a:p>
          <a:p>
            <a:pPr>
              <a:lnSpc>
                <a:spcPts val="4275"/>
              </a:lnSpc>
            </a:pPr>
            <a:r>
              <a:rPr lang="en-US" sz="3053">
                <a:solidFill>
                  <a:srgbClr val="191919"/>
                </a:solidFill>
                <a:latin typeface="Open Sans 1 Bold"/>
              </a:rPr>
              <a:t>ON DELETE NO ACTION ON UPDATE CASCADE</a:t>
            </a:r>
            <a:r>
              <a:rPr lang="en-US" sz="3053">
                <a:solidFill>
                  <a:srgbClr val="191919"/>
                </a:solidFill>
                <a:latin typeface="Open Sans 1"/>
              </a:rPr>
              <a:t>);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893525" cy="10287000"/>
          </a:xfrm>
          <a:prstGeom prst="rect">
            <a:avLst/>
          </a:prstGeom>
          <a:solidFill>
            <a:srgbClr val="3E2F5B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4519628" cy="1871345"/>
            <a:chOff x="0" y="0"/>
            <a:chExt cx="6026171" cy="249512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8575"/>
              <a:ext cx="6026171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50"/>
                </a:lnSpc>
              </a:pPr>
              <a:r>
                <a:rPr lang="en-US" sz="2500" spc="-75">
                  <a:solidFill>
                    <a:srgbClr val="FFFFFF"/>
                  </a:solidFill>
                  <a:latin typeface="Open Sans 2 Bold"/>
                </a:rPr>
                <a:t>04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97230"/>
              <a:ext cx="6026171" cy="17978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Open Sans 1"/>
                </a:rPr>
                <a:t>What is the number of orders for the past 6 months?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297623" y="393020"/>
            <a:ext cx="10498307" cy="9206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59"/>
              </a:lnSpc>
            </a:pPr>
          </a:p>
          <a:p>
            <a:pPr>
              <a:lnSpc>
                <a:spcPts val="4559"/>
              </a:lnSpc>
            </a:pPr>
            <a:r>
              <a:rPr lang="en-US" sz="3256">
                <a:solidFill>
                  <a:srgbClr val="191919"/>
                </a:solidFill>
                <a:latin typeface="Open Sans 1 Bold"/>
              </a:rPr>
              <a:t>SELECT </a:t>
            </a:r>
            <a:r>
              <a:rPr lang="en-US" sz="3256">
                <a:solidFill>
                  <a:srgbClr val="191919"/>
                </a:solidFill>
                <a:latin typeface="Open Sans 1"/>
              </a:rPr>
              <a:t>t.timePeriodBucketName,t.timePeriodId, t.timePeriodName, p.productDesc,</a:t>
            </a:r>
          </a:p>
          <a:p>
            <a:pPr>
              <a:lnSpc>
                <a:spcPts val="4559"/>
              </a:lnSpc>
            </a:pPr>
            <a:r>
              <a:rPr lang="en-US" sz="3256">
                <a:solidFill>
                  <a:srgbClr val="191919"/>
                </a:solidFill>
                <a:latin typeface="Open Sans 1 Bold"/>
              </a:rPr>
              <a:t>SUM</a:t>
            </a:r>
            <a:r>
              <a:rPr lang="en-US" sz="3256">
                <a:solidFill>
                  <a:srgbClr val="191919"/>
                </a:solidFill>
                <a:latin typeface="Open Sans 1"/>
              </a:rPr>
              <a:t>(o.orderQuantity) AS 'orderQuantity'</a:t>
            </a:r>
          </a:p>
          <a:p>
            <a:pPr>
              <a:lnSpc>
                <a:spcPts val="4559"/>
              </a:lnSpc>
            </a:pPr>
            <a:r>
              <a:rPr lang="en-US" sz="3256">
                <a:solidFill>
                  <a:srgbClr val="191919"/>
                </a:solidFill>
                <a:latin typeface="Open Sans 1 Bold"/>
              </a:rPr>
              <a:t>FROM </a:t>
            </a:r>
            <a:r>
              <a:rPr lang="en-US" sz="3256">
                <a:solidFill>
                  <a:srgbClr val="191919"/>
                </a:solidFill>
                <a:latin typeface="Open Sans 1"/>
              </a:rPr>
              <a:t>[AuraCosmetics.Order] o , [AuraCosmetics.Within] w, [AuraCosmetics.TimePeriod] t ,</a:t>
            </a:r>
          </a:p>
          <a:p>
            <a:pPr>
              <a:lnSpc>
                <a:spcPts val="4559"/>
              </a:lnSpc>
            </a:pPr>
            <a:r>
              <a:rPr lang="en-US" sz="3256">
                <a:solidFill>
                  <a:srgbClr val="191919"/>
                </a:solidFill>
                <a:latin typeface="Open Sans 1"/>
              </a:rPr>
              <a:t>[AuraCosmetics.Contain] c, [AuraCosmetics.Product] p</a:t>
            </a:r>
          </a:p>
          <a:p>
            <a:pPr>
              <a:lnSpc>
                <a:spcPts val="4559"/>
              </a:lnSpc>
            </a:pPr>
            <a:r>
              <a:rPr lang="en-US" sz="3256">
                <a:solidFill>
                  <a:srgbClr val="191919"/>
                </a:solidFill>
                <a:latin typeface="Open Sans 1 Bold"/>
              </a:rPr>
              <a:t>WHERE </a:t>
            </a:r>
            <a:r>
              <a:rPr lang="en-US" sz="3256">
                <a:solidFill>
                  <a:srgbClr val="191919"/>
                </a:solidFill>
                <a:latin typeface="Open Sans 1"/>
              </a:rPr>
              <a:t>o.orderId = w.orderId AND w.timePeriodId = t.timePeriodId AND o.orderId =</a:t>
            </a:r>
          </a:p>
          <a:p>
            <a:pPr>
              <a:lnSpc>
                <a:spcPts val="4559"/>
              </a:lnSpc>
            </a:pPr>
            <a:r>
              <a:rPr lang="en-US" sz="3256">
                <a:solidFill>
                  <a:srgbClr val="191919"/>
                </a:solidFill>
                <a:latin typeface="Open Sans 1"/>
              </a:rPr>
              <a:t>c.orderId AND c.productId = p.productId</a:t>
            </a:r>
          </a:p>
          <a:p>
            <a:pPr>
              <a:lnSpc>
                <a:spcPts val="4559"/>
              </a:lnSpc>
            </a:pPr>
            <a:r>
              <a:rPr lang="en-US" sz="3256">
                <a:solidFill>
                  <a:srgbClr val="191919"/>
                </a:solidFill>
                <a:latin typeface="Open Sans 1 Bold"/>
              </a:rPr>
              <a:t>GROUP BY</a:t>
            </a:r>
            <a:r>
              <a:rPr lang="en-US" sz="3256">
                <a:solidFill>
                  <a:srgbClr val="191919"/>
                </a:solidFill>
                <a:latin typeface="Open Sans 1"/>
              </a:rPr>
              <a:t> t.timePeriodId, t.timePeriodName, p.productDesc, t.timePeriodBucketName</a:t>
            </a:r>
          </a:p>
          <a:p>
            <a:pPr>
              <a:lnSpc>
                <a:spcPts val="4559"/>
              </a:lnSpc>
            </a:pPr>
            <a:r>
              <a:rPr lang="en-US" sz="3256">
                <a:solidFill>
                  <a:srgbClr val="191919"/>
                </a:solidFill>
                <a:latin typeface="Open Sans 1 Bold"/>
              </a:rPr>
              <a:t>HAVING</a:t>
            </a:r>
            <a:r>
              <a:rPr lang="en-US" sz="3256">
                <a:solidFill>
                  <a:srgbClr val="191919"/>
                </a:solidFill>
                <a:latin typeface="Open Sans 1"/>
              </a:rPr>
              <a:t> t.timePeriodBucketName = 'Rolling 6 Months'</a:t>
            </a:r>
          </a:p>
          <a:p>
            <a:pPr>
              <a:lnSpc>
                <a:spcPts val="4559"/>
              </a:lnSpc>
            </a:pPr>
            <a:r>
              <a:rPr lang="en-US" sz="3256">
                <a:solidFill>
                  <a:srgbClr val="191919"/>
                </a:solidFill>
                <a:latin typeface="Open Sans 1 Bold"/>
              </a:rPr>
              <a:t>ORDER BY </a:t>
            </a:r>
            <a:r>
              <a:rPr lang="en-US" sz="3256">
                <a:solidFill>
                  <a:srgbClr val="191919"/>
                </a:solidFill>
                <a:latin typeface="Open Sans 1"/>
              </a:rPr>
              <a:t>t.timePeriodId DESC;</a:t>
            </a:r>
          </a:p>
          <a:p>
            <a:pPr>
              <a:lnSpc>
                <a:spcPts val="45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2F5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771778" y="1603759"/>
            <a:ext cx="10015849" cy="801267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372221" y="1885697"/>
            <a:ext cx="7100076" cy="287630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72221" y="5097935"/>
            <a:ext cx="7100076" cy="2824194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12406" r="256" b="0"/>
          <a:stretch>
            <a:fillRect/>
          </a:stretch>
        </p:blipFill>
        <p:spPr>
          <a:xfrm flipH="false" flipV="false" rot="0">
            <a:off x="372221" y="8255504"/>
            <a:ext cx="7100076" cy="113614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28700" y="570865"/>
            <a:ext cx="14431333" cy="613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FFFFFF"/>
                </a:solidFill>
                <a:latin typeface="Open Sans 1 Bold"/>
              </a:rPr>
              <a:t>What is the number of orders for the past 6 months?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893525" cy="10287000"/>
          </a:xfrm>
          <a:prstGeom prst="rect">
            <a:avLst/>
          </a:prstGeom>
          <a:solidFill>
            <a:srgbClr val="3E2F5B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4519628" cy="2328545"/>
            <a:chOff x="0" y="0"/>
            <a:chExt cx="6026171" cy="310472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8575"/>
              <a:ext cx="6026171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50"/>
                </a:lnSpc>
              </a:pPr>
              <a:r>
                <a:rPr lang="en-US" sz="2500" spc="-75">
                  <a:solidFill>
                    <a:srgbClr val="FFFFFF"/>
                  </a:solidFill>
                  <a:latin typeface="Open Sans 2 Bold"/>
                </a:rPr>
                <a:t>05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97230"/>
              <a:ext cx="6026171" cy="24074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Open Sans 1"/>
                </a:rPr>
                <a:t>What is the best performing product by ranking product based on the number of orders for each product?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308544" y="1688739"/>
            <a:ext cx="10384688" cy="6842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10"/>
              </a:lnSpc>
            </a:pPr>
            <a:r>
              <a:rPr lang="en-US" sz="3221">
                <a:solidFill>
                  <a:srgbClr val="191919"/>
                </a:solidFill>
                <a:latin typeface="Open Sans 1 Bold"/>
              </a:rPr>
              <a:t>SELECT </a:t>
            </a:r>
            <a:r>
              <a:rPr lang="en-US" sz="3221">
                <a:solidFill>
                  <a:srgbClr val="191919"/>
                </a:solidFill>
                <a:latin typeface="Open Sans 1"/>
              </a:rPr>
              <a:t>o.productId,p.productName,p.productDesc,</a:t>
            </a:r>
            <a:r>
              <a:rPr lang="en-US" sz="3221">
                <a:solidFill>
                  <a:srgbClr val="191919"/>
                </a:solidFill>
                <a:latin typeface="Open Sans 1 Bold"/>
              </a:rPr>
              <a:t> DENSE_RANK() OVER (ORDER BY </a:t>
            </a:r>
            <a:r>
              <a:rPr lang="en-US" sz="3221">
                <a:solidFill>
                  <a:srgbClr val="191919"/>
                </a:solidFill>
                <a:latin typeface="Open Sans 1"/>
              </a:rPr>
              <a:t>orderCount</a:t>
            </a:r>
            <a:r>
              <a:rPr lang="en-US" sz="3221">
                <a:solidFill>
                  <a:srgbClr val="191919"/>
                </a:solidFill>
                <a:latin typeface="Open Sans 1 Bold"/>
              </a:rPr>
              <a:t> DESC) AS </a:t>
            </a:r>
            <a:r>
              <a:rPr lang="en-US" sz="3221">
                <a:solidFill>
                  <a:srgbClr val="191919"/>
                </a:solidFill>
                <a:latin typeface="Open Sans 1"/>
              </a:rPr>
              <a:t>'Product Rank'</a:t>
            </a:r>
          </a:p>
          <a:p>
            <a:pPr>
              <a:lnSpc>
                <a:spcPts val="4510"/>
              </a:lnSpc>
            </a:pPr>
            <a:r>
              <a:rPr lang="en-US" sz="3221">
                <a:solidFill>
                  <a:srgbClr val="191919"/>
                </a:solidFill>
                <a:latin typeface="Open Sans 1 Bold"/>
              </a:rPr>
              <a:t>FROM</a:t>
            </a:r>
          </a:p>
          <a:p>
            <a:pPr>
              <a:lnSpc>
                <a:spcPts val="4510"/>
              </a:lnSpc>
            </a:pPr>
            <a:r>
              <a:rPr lang="en-US" sz="3221">
                <a:solidFill>
                  <a:srgbClr val="191919"/>
                </a:solidFill>
                <a:latin typeface="Open Sans 1 Bold"/>
              </a:rPr>
              <a:t>(SELECT </a:t>
            </a:r>
            <a:r>
              <a:rPr lang="en-US" sz="3221">
                <a:solidFill>
                  <a:srgbClr val="191919"/>
                </a:solidFill>
                <a:latin typeface="Open Sans 1"/>
              </a:rPr>
              <a:t>c.productId,</a:t>
            </a:r>
            <a:r>
              <a:rPr lang="en-US" sz="3221">
                <a:solidFill>
                  <a:srgbClr val="191919"/>
                </a:solidFill>
                <a:latin typeface="Open Sans 1 Bold"/>
              </a:rPr>
              <a:t> COUNT</a:t>
            </a:r>
            <a:r>
              <a:rPr lang="en-US" sz="3221">
                <a:solidFill>
                  <a:srgbClr val="191919"/>
                </a:solidFill>
                <a:latin typeface="Open Sans 1"/>
              </a:rPr>
              <a:t>(o.orderId) AS 'orderCount'</a:t>
            </a:r>
          </a:p>
          <a:p>
            <a:pPr>
              <a:lnSpc>
                <a:spcPts val="4510"/>
              </a:lnSpc>
            </a:pPr>
            <a:r>
              <a:rPr lang="en-US" sz="3221">
                <a:solidFill>
                  <a:srgbClr val="191919"/>
                </a:solidFill>
                <a:latin typeface="Open Sans 1 Bold"/>
              </a:rPr>
              <a:t>FROM </a:t>
            </a:r>
            <a:r>
              <a:rPr lang="en-US" sz="3221">
                <a:solidFill>
                  <a:srgbClr val="191919"/>
                </a:solidFill>
                <a:latin typeface="Open Sans 1"/>
              </a:rPr>
              <a:t>[AuraCosmetics.order] o , [AuraCosmetics.Contain] c</a:t>
            </a:r>
          </a:p>
          <a:p>
            <a:pPr>
              <a:lnSpc>
                <a:spcPts val="4510"/>
              </a:lnSpc>
            </a:pPr>
            <a:r>
              <a:rPr lang="en-US" sz="3221">
                <a:solidFill>
                  <a:srgbClr val="191919"/>
                </a:solidFill>
                <a:latin typeface="Open Sans 1 Bold"/>
              </a:rPr>
              <a:t>WHERE </a:t>
            </a:r>
            <a:r>
              <a:rPr lang="en-US" sz="3221">
                <a:solidFill>
                  <a:srgbClr val="191919"/>
                </a:solidFill>
                <a:latin typeface="Open Sans 1"/>
              </a:rPr>
              <a:t>o.orderId = c.orderId</a:t>
            </a:r>
          </a:p>
          <a:p>
            <a:pPr>
              <a:lnSpc>
                <a:spcPts val="4510"/>
              </a:lnSpc>
            </a:pPr>
            <a:r>
              <a:rPr lang="en-US" sz="3221">
                <a:solidFill>
                  <a:srgbClr val="191919"/>
                </a:solidFill>
                <a:latin typeface="Open Sans 1 Bold"/>
              </a:rPr>
              <a:t>GROUP BY </a:t>
            </a:r>
            <a:r>
              <a:rPr lang="en-US" sz="3221">
                <a:solidFill>
                  <a:srgbClr val="191919"/>
                </a:solidFill>
                <a:latin typeface="Open Sans 1"/>
              </a:rPr>
              <a:t>c.productId</a:t>
            </a:r>
          </a:p>
          <a:p>
            <a:pPr>
              <a:lnSpc>
                <a:spcPts val="4510"/>
              </a:lnSpc>
            </a:pPr>
            <a:r>
              <a:rPr lang="en-US" sz="3221">
                <a:solidFill>
                  <a:srgbClr val="191919"/>
                </a:solidFill>
                <a:latin typeface="Open Sans 1"/>
              </a:rPr>
              <a:t>) o , [AuraCosmetics.Product] p</a:t>
            </a:r>
          </a:p>
          <a:p>
            <a:pPr>
              <a:lnSpc>
                <a:spcPts val="4510"/>
              </a:lnSpc>
              <a:spcBef>
                <a:spcPct val="0"/>
              </a:spcBef>
            </a:pPr>
            <a:r>
              <a:rPr lang="en-US" sz="3221">
                <a:solidFill>
                  <a:srgbClr val="191919"/>
                </a:solidFill>
                <a:latin typeface="Open Sans 1 Bold"/>
              </a:rPr>
              <a:t>WHERE </a:t>
            </a:r>
            <a:r>
              <a:rPr lang="en-US" sz="3221">
                <a:solidFill>
                  <a:srgbClr val="191919"/>
                </a:solidFill>
                <a:latin typeface="Open Sans 1"/>
              </a:rPr>
              <a:t>o.productId = p.productId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DAFTj-gitrU</dc:identifier>
  <dcterms:modified xsi:type="dcterms:W3CDTF">2011-08-01T06:04:30Z</dcterms:modified>
  <cp:revision>1</cp:revision>
  <dc:title>DBMS Slides</dc:title>
</cp:coreProperties>
</file>

<file path=docProps/thumbnail.jpeg>
</file>